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9"/>
  </p:notesMasterIdLst>
  <p:sldIdLst>
    <p:sldId id="418" r:id="rId3"/>
    <p:sldId id="386" r:id="rId4"/>
    <p:sldId id="445" r:id="rId5"/>
    <p:sldId id="429" r:id="rId6"/>
    <p:sldId id="460" r:id="rId7"/>
    <p:sldId id="706" r:id="rId8"/>
    <p:sldId id="582" r:id="rId9"/>
    <p:sldId id="681" r:id="rId10"/>
    <p:sldId id="682" r:id="rId11"/>
    <p:sldId id="683" r:id="rId12"/>
    <p:sldId id="684" r:id="rId13"/>
    <p:sldId id="685" r:id="rId14"/>
    <p:sldId id="686" r:id="rId15"/>
    <p:sldId id="687" r:id="rId16"/>
    <p:sldId id="688" r:id="rId17"/>
    <p:sldId id="690" r:id="rId18"/>
    <p:sldId id="689" r:id="rId19"/>
    <p:sldId id="691" r:id="rId20"/>
    <p:sldId id="692" r:id="rId21"/>
    <p:sldId id="693" r:id="rId22"/>
    <p:sldId id="694" r:id="rId23"/>
    <p:sldId id="695" r:id="rId24"/>
    <p:sldId id="696" r:id="rId25"/>
    <p:sldId id="697" r:id="rId26"/>
    <p:sldId id="698" r:id="rId27"/>
    <p:sldId id="699" r:id="rId28"/>
    <p:sldId id="700" r:id="rId29"/>
    <p:sldId id="701" r:id="rId30"/>
    <p:sldId id="703" r:id="rId31"/>
    <p:sldId id="704" r:id="rId32"/>
    <p:sldId id="705" r:id="rId33"/>
    <p:sldId id="708" r:id="rId34"/>
    <p:sldId id="707" r:id="rId35"/>
    <p:sldId id="712" r:id="rId36"/>
    <p:sldId id="709" r:id="rId37"/>
    <p:sldId id="710" r:id="rId38"/>
    <p:sldId id="711" r:id="rId39"/>
    <p:sldId id="713" r:id="rId40"/>
    <p:sldId id="714" r:id="rId41"/>
    <p:sldId id="715" r:id="rId42"/>
    <p:sldId id="720" r:id="rId43"/>
    <p:sldId id="716" r:id="rId44"/>
    <p:sldId id="717" r:id="rId45"/>
    <p:sldId id="718" r:id="rId46"/>
    <p:sldId id="719" r:id="rId47"/>
    <p:sldId id="480" r:id="rId48"/>
    <p:sldId id="479" r:id="rId49"/>
    <p:sldId id="575" r:id="rId50"/>
    <p:sldId id="511" r:id="rId51"/>
    <p:sldId id="501" r:id="rId52"/>
    <p:sldId id="510" r:id="rId53"/>
    <p:sldId id="452" r:id="rId54"/>
    <p:sldId id="451" r:id="rId55"/>
    <p:sldId id="513" r:id="rId56"/>
    <p:sldId id="514" r:id="rId57"/>
    <p:sldId id="449" r:id="rId58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1D"/>
    <a:srgbClr val="D1EEAC"/>
    <a:srgbClr val="9AC39A"/>
    <a:srgbClr val="96A8C3"/>
    <a:srgbClr val="FFFFCC"/>
    <a:srgbClr val="009900"/>
    <a:srgbClr val="A3B8CB"/>
    <a:srgbClr val="DA724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7/20/2017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gee.cs.oswego.edu/dl/classes/collections/index.html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informit.com/store/concurrent-programming-in-java-design-principles-and-9780201310092" TargetMode="External"/><Relationship Id="rId5" Type="http://schemas.openxmlformats.org/officeDocument/2006/relationships/hyperlink" Target="http://en.wikipedia.org/wiki/Malloc#dlmalloc" TargetMode="External"/><Relationship Id="rId4" Type="http://schemas.openxmlformats.org/officeDocument/2006/relationships/hyperlink" Target="http://gee.cs.oswego.edu/dl/classes/EDU/oswego/cs/dl/util/concurrent/intro.html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0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65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48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6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43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40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36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84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46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52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3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059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257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16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54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266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11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434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4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3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42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14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7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08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28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278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03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58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75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876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6085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60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24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681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Doug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Даг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Ли), профессора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Oswego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Осуиго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университета штата Нью Йорк. В список наиболее известных его разработок попали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util.concurrent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в том или ином виде отразились в существующих JDK. Также им была написана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dlmalloc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имплементация для динамического выделения памяти. Среди литературы отметилась книга по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Concurrent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Programming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in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Java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: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Design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Principles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and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Pattern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, 2nd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Edition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1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38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37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07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itvdn.com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Коллекции и дженерики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62" y="1448019"/>
            <a:ext cx="8940114" cy="48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372" y="1457668"/>
            <a:ext cx="8657256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97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12767"/>
              </p:ext>
            </p:extLst>
          </p:nvPr>
        </p:nvGraphicFramePr>
        <p:xfrm>
          <a:off x="480219" y="1435679"/>
          <a:ext cx="11201400" cy="474503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51849075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3483624265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83759774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24572428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4123717246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538671062"/>
                    </a:ext>
                  </a:extLst>
                </a:gridCol>
              </a:tblGrid>
              <a:tr h="1300294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Hash Table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Resizable Array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Balanced Tree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Linked List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Hash Table + Linked List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60147"/>
                  </a:ext>
                </a:extLst>
              </a:tr>
              <a:tr h="9793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Set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HashSet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TreeSet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LinkedHashSet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17799"/>
                  </a:ext>
                </a:extLst>
              </a:tr>
              <a:tr h="74302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List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ArrayList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LinkedList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58179"/>
                  </a:ext>
                </a:extLst>
              </a:tr>
              <a:tr h="74302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Deque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ArrayDeque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LinkedList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989573"/>
                  </a:ext>
                </a:extLst>
              </a:tr>
              <a:tr h="9793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Map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HashMap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uk-UA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TreeMap</a:t>
                      </a:r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LinkedHashMap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055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24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Интерфейс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Map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Другие классы и интерфейсы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7714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Интрфейс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Map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8854" y="2092402"/>
            <a:ext cx="75438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 –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это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ассоциативн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массив</a:t>
            </a:r>
            <a:endParaRPr lang="en-US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сопоставление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ключа и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некоторого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значения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ключи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уникальны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только одно значение для определенного ключа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методы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put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entrySet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keySet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values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…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60854" y="2289844"/>
            <a:ext cx="3048000" cy="2723404"/>
            <a:chOff x="533400" y="2433620"/>
            <a:chExt cx="3048000" cy="2723404"/>
          </a:xfrm>
        </p:grpSpPr>
        <p:sp>
          <p:nvSpPr>
            <p:cNvPr id="3" name="Oval 2"/>
            <p:cNvSpPr/>
            <p:nvPr/>
          </p:nvSpPr>
          <p:spPr>
            <a:xfrm>
              <a:off x="533400" y="2433620"/>
              <a:ext cx="1219200" cy="2354072"/>
            </a:xfrm>
            <a:prstGeom prst="ellipse">
              <a:avLst/>
            </a:prstGeom>
            <a:ln>
              <a:solidFill>
                <a:srgbClr val="D04E1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047833" y="2433620"/>
              <a:ext cx="1219200" cy="2354072"/>
            </a:xfrm>
            <a:prstGeom prst="ellipse">
              <a:avLst/>
            </a:prstGeom>
            <a:ln>
              <a:solidFill>
                <a:srgbClr val="D04E1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19150" y="2594993"/>
              <a:ext cx="6286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3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4</a:t>
              </a:r>
              <a:endParaRPr lang="uk-UA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43108" y="2637472"/>
              <a:ext cx="6286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  <a:p>
              <a:pPr algn="ctr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  <a:endParaRPr lang="uk-UA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265238" y="2793691"/>
              <a:ext cx="1182729" cy="0"/>
            </a:xfrm>
            <a:prstGeom prst="straightConnector1">
              <a:avLst/>
            </a:prstGeom>
            <a:ln w="28575">
              <a:solidFill>
                <a:srgbClr val="D04E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265238" y="3334721"/>
              <a:ext cx="1182729" cy="0"/>
            </a:xfrm>
            <a:prstGeom prst="straightConnector1">
              <a:avLst/>
            </a:prstGeom>
            <a:ln w="28575">
              <a:solidFill>
                <a:srgbClr val="D04E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1265238" y="3908870"/>
              <a:ext cx="1182729" cy="0"/>
            </a:xfrm>
            <a:prstGeom prst="straightConnector1">
              <a:avLst/>
            </a:prstGeom>
            <a:ln w="28575">
              <a:solidFill>
                <a:srgbClr val="D04E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</p:cNvCxnSpPr>
            <p:nvPr/>
          </p:nvCxnSpPr>
          <p:spPr>
            <a:xfrm flipV="1">
              <a:off x="1279505" y="4038175"/>
              <a:ext cx="1146143" cy="384033"/>
            </a:xfrm>
            <a:prstGeom prst="straightConnector1">
              <a:avLst/>
            </a:prstGeom>
            <a:ln w="28575">
              <a:solidFill>
                <a:srgbClr val="D04E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3400" y="4787692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   ключ            </a:t>
              </a:r>
              <a:r>
                <a:rPr lang="uk-UA" dirty="0" err="1">
                  <a:latin typeface="Segoe UI Light" panose="020B0502040204020203" pitchFamily="34" charset="0"/>
                  <a:cs typeface="Segoe UI Light" panose="020B0502040204020203" pitchFamily="34" charset="0"/>
                </a:rPr>
                <a:t>значение</a:t>
              </a:r>
              <a:endParaRPr lang="uk-UA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84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Map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8258" y="1570413"/>
            <a:ext cx="6057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 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</a:t>
            </a:r>
            <a:r>
              <a:rPr lang="uk-UA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расширяет</a:t>
            </a:r>
            <a:r>
              <a:rPr lang="uk-UA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Collection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задает сопоставление, а не 	коллекцию объектов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</a:t>
            </a:r>
            <a:r>
              <a:rPr lang="en-US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SortedMap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расширяет интерфейс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HashMap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TreeMap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IdentityHashMap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WeakHashMap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реализации интерфейса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5" name="Содержимое 3" descr="Без имени-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629400" y="1612877"/>
            <a:ext cx="5176577" cy="4635523"/>
          </a:xfrm>
        </p:spPr>
      </p:pic>
    </p:spTree>
    <p:extLst>
      <p:ext uri="{BB962C8B-B14F-4D97-AF65-F5344CB8AC3E}">
        <p14:creationId xmlns:p14="http://schemas.microsoft.com/office/powerpoint/2010/main" val="272569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Map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0256"/>
          <a:stretch/>
        </p:blipFill>
        <p:spPr>
          <a:xfrm>
            <a:off x="1576283" y="2057400"/>
            <a:ext cx="933061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0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Map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0000"/>
          <a:stretch/>
        </p:blipFill>
        <p:spPr>
          <a:xfrm>
            <a:off x="1752600" y="1487488"/>
            <a:ext cx="8915400" cy="47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4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Результат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работ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71600" y="1524000"/>
            <a:ext cx="978019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файла, содержащего первый параграф «Ромео и Джульетты», получим: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1600" y="2216969"/>
            <a:ext cx="97801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{unclean=1, with=2, scene=1, passage=1, our=3, ancient=1, two=3, these=1,mark’d=1, patient=1, do=1,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cross’d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=1, where=2, lovers=1, fatal=1, stage=1,verona=1, new=1, bury=1, forth=1, strife=1, lay=1, fair=1, we=1, alike=1,could=1, piteous=1, is=1, hands=1, mend=1, in=2,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nought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=1, both=1,continuance=1, life=1, if=1, shall=2, the=5, traffic=1, and=1, a=1, toil=1,take=1, which=2, loins=1, of=5, here=1, end=1, what=1, civil=2, their=6,love=1, but=1, makes=1, miss=1, rage=1, foes=1, you=1, ears=1, whose=1,now=1, to=2, dignity=1, fearful=1, pair=1, star=1, strive=1, households=1,hours’=1, grudge=1, break=1,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misadventured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=1, mutiny=1, attend=1,overthrows=1, parents’=2, blood=1, from=2, children’s=1, remove=1, death=2}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2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Другие классы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6014" y="1547917"/>
            <a:ext cx="11426396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Старые добрые классы: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Vector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реализует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Stack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расширение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Vector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добавляющее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типичное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стека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поведение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HashTable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Properties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расширение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HashTable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у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которого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ключи и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строки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1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из этих унаследованных классов имеет метод, возвращающий объект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Enumeration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интерфейс, похожий, но не совместимый с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Iterator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например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hasMoreElemenst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вместо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hasNext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7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Интерфейсы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Comparable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Comparator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6013" y="1487488"/>
            <a:ext cx="11426396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Применяются для </a:t>
            </a:r>
            <a:r>
              <a:rPr lang="ru-RU" sz="2100" b="1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сортировки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других задач, где необходимо сравнивать элементы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Comparable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реализуется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самом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базовом классе (объект умеет сравнить себя с 	другим объектом)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Comparator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реализуется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внешним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классом (обязанности по сравнению двух 	объектов нашего класса возлагаются на внешний объект) </a:t>
            </a:r>
          </a:p>
        </p:txBody>
      </p:sp>
      <p:pic>
        <p:nvPicPr>
          <p:cNvPr id="12" name="Рисунок 4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0024" y="4028232"/>
            <a:ext cx="6498374" cy="221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72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261938" y="808038"/>
            <a:ext cx="11701462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Интерфейсы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Comparable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Comparator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сортировка массивов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2" y="2514719"/>
            <a:ext cx="11264976" cy="15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47" y="1698539"/>
            <a:ext cx="7995383" cy="4397461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Comparable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13845"/>
            <a:ext cx="4057204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87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Интерфейс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Comparator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785" y="1835554"/>
            <a:ext cx="4659041" cy="129417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3785" y="1744682"/>
            <a:ext cx="9829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Больше гибкости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Необходимо реализовать метод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Compare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Отрицательн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результат – первый аргумент меньше второго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Нулевое значение – аргументы одинаковы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Положительный результат – первый аргумент больше второго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987349"/>
            <a:ext cx="5909467" cy="5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Проблемы гетерогенных коллекций. Гомогенные коллекции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89979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Проблемы гетерогенных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1597013"/>
            <a:ext cx="102409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Необходимость в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приведении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 нужному типу элемента (базовый класс –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Object)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Отсутствие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проверок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добавляем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элементов –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нельзя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предотвратить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добавление элементов «неправильных» типов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Решение - 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гомоненные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коллекции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дженерики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проверка соответствия типов на этапе компиляции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нет необходимости в приведении типов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более простой и понятный код</a:t>
            </a:r>
          </a:p>
        </p:txBody>
      </p:sp>
    </p:spTree>
    <p:extLst>
      <p:ext uri="{BB962C8B-B14F-4D97-AF65-F5344CB8AC3E}">
        <p14:creationId xmlns:p14="http://schemas.microsoft.com/office/powerpoint/2010/main" val="1325745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Проблемы гетерогенных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89" y="1818846"/>
            <a:ext cx="8138686" cy="1270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548" y="4256945"/>
            <a:ext cx="8423111" cy="1290638"/>
          </a:xfrm>
          <a:prstGeom prst="rect">
            <a:avLst/>
          </a:prstGeom>
        </p:spPr>
      </p:pic>
      <p:sp>
        <p:nvSpPr>
          <p:cNvPr id="5" name="Arrow: Down 4"/>
          <p:cNvSpPr/>
          <p:nvPr/>
        </p:nvSpPr>
        <p:spPr>
          <a:xfrm>
            <a:off x="4648200" y="3346943"/>
            <a:ext cx="873289" cy="707532"/>
          </a:xfrm>
          <a:prstGeom prst="downArrow">
            <a:avLst/>
          </a:prstGeom>
          <a:solidFill>
            <a:srgbClr val="D04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600" y="5105400"/>
            <a:ext cx="1981200" cy="44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76600" y="2647092"/>
            <a:ext cx="3581400" cy="44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962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Гомогенные и гетерогенные коллекции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418520"/>
              </p:ext>
            </p:extLst>
          </p:nvPr>
        </p:nvGraphicFramePr>
        <p:xfrm>
          <a:off x="533400" y="1600200"/>
          <a:ext cx="11180506" cy="438444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53041">
                  <a:extLst>
                    <a:ext uri="{9D8B030D-6E8A-4147-A177-3AD203B41FA5}">
                      <a16:colId xmlns:a16="http://schemas.microsoft.com/office/drawing/2014/main" val="51849075"/>
                    </a:ext>
                  </a:extLst>
                </a:gridCol>
                <a:gridCol w="4674776">
                  <a:extLst>
                    <a:ext uri="{9D8B030D-6E8A-4147-A177-3AD203B41FA5}">
                      <a16:colId xmlns:a16="http://schemas.microsoft.com/office/drawing/2014/main" val="3483624265"/>
                    </a:ext>
                  </a:extLst>
                </a:gridCol>
                <a:gridCol w="4752689">
                  <a:extLst>
                    <a:ext uri="{9D8B030D-6E8A-4147-A177-3AD203B41FA5}">
                      <a16:colId xmlns:a16="http://schemas.microsoft.com/office/drawing/2014/main" val="2083759774"/>
                    </a:ext>
                  </a:extLst>
                </a:gridCol>
              </a:tblGrid>
              <a:tr h="923383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rgbClr val="D04E1D"/>
                          </a:solidFill>
                          <a:latin typeface="+mn-lt"/>
                          <a:ea typeface="+mn-ea"/>
                          <a:cs typeface="+mn-cs"/>
                        </a:rPr>
                        <a:t>Категория</a:t>
                      </a:r>
                      <a:endParaRPr lang="uk-UA" sz="1800" b="1" kern="1200" dirty="0">
                        <a:solidFill>
                          <a:srgbClr val="D04E1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Гетерогенные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Гомогенные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60147"/>
                  </a:ext>
                </a:extLst>
              </a:tr>
              <a:tr h="733353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Класс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public class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extends </a:t>
                      </a:r>
                      <a:r>
                        <a:rPr lang="en-US" sz="2000" dirty="0" err="1"/>
                        <a:t>AbstractList</a:t>
                      </a:r>
                      <a:r>
                        <a:rPr lang="en-US" sz="2000" dirty="0"/>
                        <a:t> implements List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public class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&lt;E&gt; extends </a:t>
                      </a:r>
                      <a:r>
                        <a:rPr lang="en-US" sz="2000" dirty="0" err="1"/>
                        <a:t>AbstractList</a:t>
                      </a:r>
                      <a:r>
                        <a:rPr lang="en-US" sz="2000" dirty="0"/>
                        <a:t>&lt;E&gt; implements List&lt;E&gt;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17799"/>
                  </a:ext>
                </a:extLst>
              </a:tr>
              <a:tr h="527647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Конструктор</a:t>
                      </a:r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*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public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 capacity)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public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 capacity)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58179"/>
                  </a:ext>
                </a:extLst>
              </a:tr>
              <a:tr h="733353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Методы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public void add(Object o)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public Object get(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 index)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public void add (E o)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public E get (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 index)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989573"/>
                  </a:ext>
                </a:extLst>
              </a:tr>
              <a:tr h="733353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Переменные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firstList</a:t>
                      </a:r>
                      <a:r>
                        <a:rPr lang="en-US" sz="2000" dirty="0"/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secondList</a:t>
                      </a:r>
                      <a:r>
                        <a:rPr lang="en-US" sz="2000" dirty="0"/>
                        <a:t>;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&lt;String &gt; </a:t>
                      </a:r>
                      <a:r>
                        <a:rPr lang="en-US" sz="2000" dirty="0" err="1"/>
                        <a:t>firstList</a:t>
                      </a:r>
                      <a:r>
                        <a:rPr lang="en-US" sz="2000" dirty="0"/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&lt;Date&gt; </a:t>
                      </a:r>
                      <a:r>
                        <a:rPr lang="en-US" sz="2000" dirty="0" err="1"/>
                        <a:t>secondList</a:t>
                      </a:r>
                      <a:r>
                        <a:rPr lang="en-US" sz="2000" dirty="0"/>
                        <a:t>;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055333"/>
                  </a:ext>
                </a:extLst>
              </a:tr>
              <a:tr h="733353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rgbClr val="D04E1D"/>
                          </a:solidFill>
                        </a:rPr>
                        <a:t>Экземпляры</a:t>
                      </a:r>
                      <a:r>
                        <a:rPr lang="en-US" b="1" dirty="0">
                          <a:solidFill>
                            <a:srgbClr val="D04E1D"/>
                          </a:solidFill>
                        </a:rPr>
                        <a:t>*</a:t>
                      </a:r>
                      <a:endParaRPr lang="uk-UA" b="1" dirty="0">
                        <a:solidFill>
                          <a:srgbClr val="D04E1D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firstList</a:t>
                      </a:r>
                      <a:r>
                        <a:rPr lang="en-US" sz="2000" dirty="0"/>
                        <a:t>=new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(10);</a:t>
                      </a:r>
                    </a:p>
                    <a:p>
                      <a:pPr algn="l"/>
                      <a:r>
                        <a:rPr lang="en-US" sz="2000" dirty="0" err="1"/>
                        <a:t>secondList</a:t>
                      </a:r>
                      <a:r>
                        <a:rPr lang="en-US" sz="2000" dirty="0"/>
                        <a:t>=new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 (10);</a:t>
                      </a:r>
                      <a:endParaRPr lang="uk-UA" sz="2000" dirty="0"/>
                    </a:p>
                  </a:txBody>
                  <a:tcPr anchor="ctr">
                    <a:lnL w="28575" cap="flat" cmpd="sng" algn="ctr">
                      <a:solidFill>
                        <a:srgbClr val="D04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firstList</a:t>
                      </a:r>
                      <a:r>
                        <a:rPr lang="en-US" sz="2000" dirty="0"/>
                        <a:t>=new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&lt;String&gt; (10);</a:t>
                      </a:r>
                    </a:p>
                    <a:p>
                      <a:pPr algn="l"/>
                      <a:r>
                        <a:rPr lang="en-US" sz="2000" dirty="0" err="1"/>
                        <a:t>secondList</a:t>
                      </a:r>
                      <a:r>
                        <a:rPr lang="en-US" sz="2000" dirty="0"/>
                        <a:t>=new </a:t>
                      </a:r>
                      <a:r>
                        <a:rPr lang="en-US" sz="2000" dirty="0" err="1"/>
                        <a:t>ArrayList</a:t>
                      </a:r>
                      <a:r>
                        <a:rPr lang="en-US" sz="2000" dirty="0"/>
                        <a:t>&lt;Date&gt; (10);</a:t>
                      </a:r>
                      <a:endParaRPr lang="uk-UA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527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74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generic-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19" y="1379538"/>
            <a:ext cx="5715000" cy="48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8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Параметр-шаблон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65379"/>
            <a:ext cx="4495801" cy="162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1" y="2029314"/>
            <a:ext cx="5851491" cy="1365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907" y="4092453"/>
            <a:ext cx="6043029" cy="1622547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5181600" y="2369273"/>
            <a:ext cx="463822" cy="602527"/>
          </a:xfrm>
          <a:prstGeom prst="rightArrow">
            <a:avLst/>
          </a:prstGeom>
          <a:solidFill>
            <a:srgbClr val="D04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Arrow: Right 17"/>
          <p:cNvSpPr/>
          <p:nvPr/>
        </p:nvSpPr>
        <p:spPr>
          <a:xfrm rot="5400000">
            <a:off x="7398239" y="3399813"/>
            <a:ext cx="463693" cy="629772"/>
          </a:xfrm>
          <a:prstGeom prst="rightArrow">
            <a:avLst/>
          </a:prstGeom>
          <a:solidFill>
            <a:srgbClr val="D04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6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Коллекции и дженерики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 слову: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Raw-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тип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9150" y="2121575"/>
            <a:ext cx="51244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Базов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т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ип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просто не указ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ывается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Совместимость с гетерогенным кодом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Лучше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не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пользоваться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05" y="1691269"/>
            <a:ext cx="5243245" cy="1488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905" y="3200941"/>
            <a:ext cx="4592189" cy="1368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4724400"/>
            <a:ext cx="9035558" cy="14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9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609600" y="1161334"/>
            <a:ext cx="8128600" cy="474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 использовании гетерогенных коллекций вы получите предостережение (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warning) </a:t>
            </a:r>
            <a:r>
              <a:rPr lang="uk-UA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 </a:t>
            </a:r>
            <a:r>
              <a:rPr lang="uk-UA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компилятора</a:t>
            </a:r>
            <a:r>
              <a:rPr lang="uk-UA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endParaRPr lang="uk-UA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uk-UA" sz="5400" b="1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Используйте</a:t>
            </a:r>
            <a:r>
              <a:rPr lang="uk-UA" sz="54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5400" b="1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дженерики</a:t>
            </a:r>
            <a:r>
              <a:rPr lang="uk-UA" sz="54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ru-RU" sz="54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170" name="Picture 2" descr="Результат пошуку зображень за запитом &quot;stop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4" r="29453"/>
          <a:stretch/>
        </p:blipFill>
        <p:spPr bwMode="auto">
          <a:xfrm>
            <a:off x="8610600" y="1063128"/>
            <a:ext cx="2895601" cy="486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34015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Рефакторинг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существующего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1597013"/>
            <a:ext cx="10240962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сожалению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нет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готов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средств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автоматической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«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дженерификации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»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кода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1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функцию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Inspect and Transform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нет правил для рефакторинга такого рода,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endParaRPr lang="uk-UA" sz="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но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можно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создать свое правило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шаблона: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415222"/>
            <a:ext cx="5466093" cy="1314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69" y="2387413"/>
            <a:ext cx="3570461" cy="3845112"/>
          </a:xfrm>
          <a:prstGeom prst="rect">
            <a:avLst/>
          </a:prstGeom>
        </p:spPr>
      </p:pic>
      <p:pic>
        <p:nvPicPr>
          <p:cNvPr id="8194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856" y="209789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64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Перебор всех элементов коллекции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14833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итератора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710199"/>
            <a:ext cx="10058400" cy="172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Итератор (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перечислитель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интерфейс, предоставляющий доступ к элементам коллекции (массива или контейнера) и навигацию по ним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5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простейшем случае под итератором понимают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указатель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на текущий элемент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54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итератора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07250" y="1474041"/>
            <a:ext cx="7040562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Коллекции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могут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ыть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просканированы с помощью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итератора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базовый интерфейс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Iterator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перебирать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элементы 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любых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коллекций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интерфейс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ListIterator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позволит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также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перебирать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список (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в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обратном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порядке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6" y="1566489"/>
            <a:ext cx="3499030" cy="44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итератора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46" y="2191466"/>
            <a:ext cx="6585907" cy="30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9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Generic -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итератор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511" y="1485033"/>
            <a:ext cx="4142815" cy="47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5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Улучшенный арифметический цикл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3067" y="1386822"/>
            <a:ext cx="10501708" cy="10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итератора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традиционн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арифметическим циклом создает обширные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возможности для ошибок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35964"/>
            <a:ext cx="10125868" cy="148386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33066" y="3891171"/>
            <a:ext cx="10501708" cy="10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Улучшенн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арифметический цикл делает перебор коллекции </a:t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понятным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безопасным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031" y="4495800"/>
            <a:ext cx="4967569" cy="14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4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Улучшенный арифметический цикл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33960" y="2121284"/>
            <a:ext cx="73152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облегчает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переход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улучшенному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варианту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цикла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04" y="2920194"/>
            <a:ext cx="9672113" cy="13470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877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Коллекции и дженерики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700212" y="2133600"/>
            <a:ext cx="92202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Понятие коллекции, особенности поведения и использования коллекций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Map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Другие классы и интерфейсы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Проблемы гетерогенных коллекций. Гомогенные коллекции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Перебор всех элементов коллекции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Альтернатив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и дополнения: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Google Guava, Commons Collections,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java.util.concurrent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Улучшенный арифметический цикл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90292" y="1998300"/>
            <a:ext cx="8672908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Делает перебор коллекции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понятным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безопасным</a:t>
            </a: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Избавляет от необходимости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использовать методы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итератора</a:t>
            </a: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Минимизирует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использование переменной итератора</a:t>
            </a: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ct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Также может быть вложенным</a:t>
            </a:r>
          </a:p>
        </p:txBody>
      </p:sp>
    </p:spTree>
    <p:extLst>
      <p:ext uri="{BB962C8B-B14F-4D97-AF65-F5344CB8AC3E}">
        <p14:creationId xmlns:p14="http://schemas.microsoft.com/office/powerpoint/2010/main" val="3713436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Почти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полная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картина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89" y="1487488"/>
            <a:ext cx="6834822" cy="4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5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Альтернативы и дополнения: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Google Guava, Commons Collections, </a:t>
            </a:r>
            <a:r>
              <a:rPr lang="en-US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java.util.concurrent</a:t>
            </a:r>
            <a:endParaRPr lang="ru-RU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56412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Guava: Google Core Libraries for Java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26146" y="1752600"/>
            <a:ext cx="9739708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Guava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это набор базовых библиотек, который включает в себя новые типы коллекций (например,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multimap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multiset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неизменняемые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коллекции, библиотеку графов, функциональные типы, кэширование в памяти и API/утилиты для параллелизма, ввода-вывода, хеширования, рефлексии, обработки строк и многое другое!</a:t>
            </a:r>
          </a:p>
        </p:txBody>
      </p:sp>
      <p:sp>
        <p:nvSpPr>
          <p:cNvPr id="2" name="Rectangle 1"/>
          <p:cNvSpPr/>
          <p:nvPr/>
        </p:nvSpPr>
        <p:spPr>
          <a:xfrm>
            <a:off x="2667000" y="4949998"/>
            <a:ext cx="4549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https://github.com/google/guava</a:t>
            </a:r>
          </a:p>
        </p:txBody>
      </p:sp>
      <p:pic>
        <p:nvPicPr>
          <p:cNvPr id="9218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7" y="4609331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Пов’язане зображенн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158" y="4520454"/>
            <a:ext cx="1297696" cy="132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2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Apache Common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29" b="44142"/>
          <a:stretch/>
        </p:blipFill>
        <p:spPr bwMode="auto">
          <a:xfrm>
            <a:off x="5340796" y="1955481"/>
            <a:ext cx="2286000" cy="5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Apache Commons Collections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1065" y="2793003"/>
            <a:ext cx="9739708" cy="148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Commons Collections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основа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на классах JDK и предоставляют множество новых интерфейсов, реализаций и утилит.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4600" y="4455468"/>
            <a:ext cx="7938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http://commons.apache.org/proper/commons-collections/</a:t>
            </a:r>
            <a:endParaRPr lang="uk-UA" sz="2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316" name="Picture 4" descr="QR Tag for current URL open in your web brow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65" y="4114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66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java.util.concurrent.*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38962" y="1676400"/>
            <a:ext cx="1029103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Пакет для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многопоточности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от автора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коллекций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Содержит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Concurrent Collections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набор коллекций, эффективнее работающих в многопоточной среде, нежели стандартные универсальные коллекции из пакета 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java.util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7105" y="4460994"/>
            <a:ext cx="3196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https://goo.gl/8M83U7</a:t>
            </a:r>
            <a:endParaRPr lang="uk-UA" sz="2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338" name="Picture 2" descr="http://chart.apis.google.com/chart?cht=qr&amp;chs=120x120&amp;choe=UTF-8&amp;chld=H|0&amp;chl=https://goo.gl/8M83U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155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Использование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25146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 коллекций для отображения взаимосвязей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9601" y="2105025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1" y="29493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Использование 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07" y="1259239"/>
            <a:ext cx="7678624" cy="49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Понятие коллекции, особенности поведения и использования коллекций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1600200"/>
            <a:ext cx="96393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коллекция?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 виды коллекций Вы знаете?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Чем гомогенная коллекция отличается от гетерогенной?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Почему стоит всегда использовать гомогенные коллекции?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чем состоит отличие интерфейсов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Comparable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Comparator?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Почему улучшенный цикл – более правильный способ перебора элементов коллекции?</a:t>
            </a: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924800" y="3618963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Основы</a:t>
            </a:r>
            <a:r>
              <a:rPr lang="uk-UA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3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ввода-вывода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коллекции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Пов’язане зображенн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44" y="1342254"/>
            <a:ext cx="7905750" cy="489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2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коллекции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7225" y="1458913"/>
            <a:ext cx="10877550" cy="473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общем понимании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набор объектов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объединенных по какому-то признаку 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Объект (контейнер),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содержащий и позволяющий управлять группой других объектов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имеют динамически изменяющийся размер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 этом смысле, уже знакомые нам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массивы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тоже можно считать коллекциями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*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обязательно, но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чаще всего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хранят однотипные объекты (гомогенные коллекции), подлежащие стереотипной обработке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методы для работы с элементами коллекции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плюс, операции над коллекцией в целом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 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Гетерогенные коллекции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3204" y="1458913"/>
            <a:ext cx="11350196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API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коллекций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содержит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основные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ы, такие как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Collection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…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Collection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группа объектов (возможно,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дублирующихся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без определенного 		       порядка. Также известна как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bag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multiset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неупорядоченная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коллекция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без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дубликатов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упорядоченная коллекция, дубликаты возможны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Гетерогенные коллекции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могут содержать объекты разных типов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рекомендуются к использованию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*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необходимо приведение типа для работы с извлеченным из коллекции объектом </a:t>
            </a:r>
          </a:p>
        </p:txBody>
      </p:sp>
    </p:spTree>
    <p:extLst>
      <p:ext uri="{BB962C8B-B14F-4D97-AF65-F5344CB8AC3E}">
        <p14:creationId xmlns:p14="http://schemas.microsoft.com/office/powerpoint/2010/main" val="376621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130078"/>
            <a:ext cx="5581650" cy="5118322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API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коллекций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29400" y="2032204"/>
            <a:ext cx="51054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HashSet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SortedSet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расширяющий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(не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показан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TreeSet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SortedSet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ArrayList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LinkedList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реализации интерфейса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24613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41551</TotalTime>
  <Words>1953</Words>
  <Application>Microsoft Office PowerPoint</Application>
  <PresentationFormat>Широкоэкранный</PresentationFormat>
  <Paragraphs>472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56</vt:i4>
      </vt:variant>
    </vt:vector>
  </HeadingPairs>
  <TitlesOfParts>
    <vt:vector size="65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2268</cp:revision>
  <dcterms:created xsi:type="dcterms:W3CDTF">2010-11-10T13:30:04Z</dcterms:created>
  <dcterms:modified xsi:type="dcterms:W3CDTF">2017-07-20T15:20:18Z</dcterms:modified>
</cp:coreProperties>
</file>